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64" r:id="rId2"/>
  </p:sldMasterIdLst>
  <p:notesMasterIdLst>
    <p:notesMasterId r:id="rId32"/>
  </p:notesMasterIdLst>
  <p:handoutMasterIdLst>
    <p:handoutMasterId r:id="rId33"/>
  </p:handoutMasterIdLst>
  <p:sldIdLst>
    <p:sldId id="256" r:id="rId3"/>
    <p:sldId id="257" r:id="rId4"/>
    <p:sldId id="273" r:id="rId5"/>
    <p:sldId id="260" r:id="rId6"/>
    <p:sldId id="280" r:id="rId7"/>
    <p:sldId id="259" r:id="rId8"/>
    <p:sldId id="279" r:id="rId9"/>
    <p:sldId id="282" r:id="rId10"/>
    <p:sldId id="281" r:id="rId11"/>
    <p:sldId id="261" r:id="rId12"/>
    <p:sldId id="283" r:id="rId13"/>
    <p:sldId id="262" r:id="rId14"/>
    <p:sldId id="288" r:id="rId15"/>
    <p:sldId id="278" r:id="rId16"/>
    <p:sldId id="284" r:id="rId17"/>
    <p:sldId id="285" r:id="rId18"/>
    <p:sldId id="286" r:id="rId19"/>
    <p:sldId id="287" r:id="rId20"/>
    <p:sldId id="275" r:id="rId21"/>
    <p:sldId id="276" r:id="rId22"/>
    <p:sldId id="277" r:id="rId23"/>
    <p:sldId id="268" r:id="rId24"/>
    <p:sldId id="269" r:id="rId25"/>
    <p:sldId id="270" r:id="rId26"/>
    <p:sldId id="271" r:id="rId27"/>
    <p:sldId id="272" r:id="rId28"/>
    <p:sldId id="267" r:id="rId29"/>
    <p:sldId id="265" r:id="rId30"/>
    <p:sldId id="266" r:id="rId31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01B821-A1FF-4177-AEE7-76D212191A0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2" autoAdjust="0"/>
    <p:restoredTop sz="95634" autoAdjust="0"/>
  </p:normalViewPr>
  <p:slideViewPr>
    <p:cSldViewPr>
      <p:cViewPr varScale="1">
        <p:scale>
          <a:sx n="105" d="100"/>
          <a:sy n="105" d="100"/>
        </p:scale>
        <p:origin x="124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Tabelle1!$B$2:$B$4</c:f>
              <c:numCache>
                <c:formatCode>General</c:formatCode>
                <c:ptCount val="3"/>
                <c:pt idx="0">
                  <c:v>77</c:v>
                </c:pt>
                <c:pt idx="1">
                  <c:v>90</c:v>
                </c:pt>
                <c:pt idx="2" formatCode="0.00">
                  <c:v>89.78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13-4990-9C9E-424344515EB8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Tabelle1!$C$2:$C$4</c:f>
              <c:numCache>
                <c:formatCode>General</c:formatCode>
                <c:ptCount val="3"/>
                <c:pt idx="0">
                  <c:v>42</c:v>
                </c:pt>
                <c:pt idx="1">
                  <c:v>88</c:v>
                </c:pt>
                <c:pt idx="2" formatCode="0.00">
                  <c:v>88.7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13-4990-9C9E-424344515EB8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Tabelle1!$D$2:$D$4</c:f>
              <c:numCache>
                <c:formatCode>General</c:formatCode>
                <c:ptCount val="3"/>
                <c:pt idx="0">
                  <c:v>89</c:v>
                </c:pt>
                <c:pt idx="1">
                  <c:v>90</c:v>
                </c:pt>
                <c:pt idx="2" formatCode="0.00">
                  <c:v>89.95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F13-4990-9C9E-424344515EB8}"/>
            </c:ext>
          </c:extLst>
        </c:ser>
        <c:ser>
          <c:idx val="3"/>
          <c:order val="3"/>
          <c:tx>
            <c:strRef>
              <c:f>Tabelle1!$E$1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Tabelle1!$E$2:$E$4</c:f>
              <c:numCache>
                <c:formatCode>General</c:formatCode>
                <c:ptCount val="3"/>
                <c:pt idx="0">
                  <c:v>89</c:v>
                </c:pt>
                <c:pt idx="1">
                  <c:v>90</c:v>
                </c:pt>
                <c:pt idx="2" formatCode="0.00">
                  <c:v>89.05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F13-4990-9C9E-424344515EB8}"/>
            </c:ext>
          </c:extLst>
        </c:ser>
        <c:ser>
          <c:idx val="4"/>
          <c:order val="4"/>
          <c:tx>
            <c:strRef>
              <c:f>Tabelle1!$F$1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Tabelle1!$F$2:$F$4</c:f>
              <c:numCache>
                <c:formatCode>General</c:formatCode>
                <c:ptCount val="3"/>
                <c:pt idx="0">
                  <c:v>30</c:v>
                </c:pt>
                <c:pt idx="1">
                  <c:v>80</c:v>
                </c:pt>
                <c:pt idx="2" formatCode="0.00">
                  <c:v>86.96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13-4990-9C9E-424344515EB8}"/>
            </c:ext>
          </c:extLst>
        </c:ser>
        <c:ser>
          <c:idx val="5"/>
          <c:order val="5"/>
          <c:tx>
            <c:strRef>
              <c:f>Tabelle1!$G$1</c:f>
              <c:strCache>
                <c:ptCount val="1"/>
                <c:pt idx="0">
                  <c:v>6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Tabelle1!$G$2:$G$4</c:f>
              <c:numCache>
                <c:formatCode>General</c:formatCode>
                <c:ptCount val="3"/>
                <c:pt idx="0">
                  <c:v>78</c:v>
                </c:pt>
                <c:pt idx="1">
                  <c:v>90</c:v>
                </c:pt>
                <c:pt idx="2" formatCode="0.00">
                  <c:v>89.72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F13-4990-9C9E-424344515EB8}"/>
            </c:ext>
          </c:extLst>
        </c:ser>
        <c:ser>
          <c:idx val="6"/>
          <c:order val="6"/>
          <c:tx>
            <c:strRef>
              <c:f>Tabelle1!$H$1</c:f>
              <c:strCache>
                <c:ptCount val="1"/>
                <c:pt idx="0">
                  <c:v>7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Tabelle1!$H$2:$H$4</c:f>
              <c:numCache>
                <c:formatCode>General</c:formatCode>
                <c:ptCount val="3"/>
                <c:pt idx="0">
                  <c:v>34</c:v>
                </c:pt>
                <c:pt idx="1">
                  <c:v>57</c:v>
                </c:pt>
                <c:pt idx="2" formatCode="0.00">
                  <c:v>63.62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F13-4990-9C9E-424344515EB8}"/>
            </c:ext>
          </c:extLst>
        </c:ser>
        <c:ser>
          <c:idx val="7"/>
          <c:order val="7"/>
          <c:tx>
            <c:strRef>
              <c:f>Tabelle1!$I$1</c:f>
              <c:strCache>
                <c:ptCount val="1"/>
                <c:pt idx="0">
                  <c:v>8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Tabelle1!$I$2:$I$4</c:f>
              <c:numCache>
                <c:formatCode>General</c:formatCode>
                <c:ptCount val="3"/>
                <c:pt idx="0">
                  <c:v>61</c:v>
                </c:pt>
                <c:pt idx="1">
                  <c:v>85</c:v>
                </c:pt>
                <c:pt idx="2" formatCode="0.00">
                  <c:v>89.28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F13-4990-9C9E-424344515EB8}"/>
            </c:ext>
          </c:extLst>
        </c:ser>
        <c:ser>
          <c:idx val="8"/>
          <c:order val="8"/>
          <c:tx>
            <c:strRef>
              <c:f>Tabelle1!$J$1</c:f>
              <c:strCache>
                <c:ptCount val="1"/>
                <c:pt idx="0">
                  <c:v>9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Tabelle1!$J$2:$J$4</c:f>
              <c:numCache>
                <c:formatCode>General</c:formatCode>
                <c:ptCount val="3"/>
                <c:pt idx="0">
                  <c:v>9</c:v>
                </c:pt>
                <c:pt idx="1">
                  <c:v>60</c:v>
                </c:pt>
                <c:pt idx="2" formatCode="0.00">
                  <c:v>88.2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F13-4990-9C9E-424344515EB8}"/>
            </c:ext>
          </c:extLst>
        </c:ser>
        <c:ser>
          <c:idx val="9"/>
          <c:order val="9"/>
          <c:tx>
            <c:strRef>
              <c:f>Tabelle1!$K$1</c:f>
              <c:strCache>
                <c:ptCount val="1"/>
                <c:pt idx="0">
                  <c:v>10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Tabelle1!$K$2:$K$4</c:f>
              <c:numCache>
                <c:formatCode>General</c:formatCode>
                <c:ptCount val="3"/>
                <c:pt idx="0">
                  <c:v>4</c:v>
                </c:pt>
                <c:pt idx="1">
                  <c:v>21</c:v>
                </c:pt>
                <c:pt idx="2" formatCode="0.00">
                  <c:v>23.72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2F13-4990-9C9E-424344515EB8}"/>
            </c:ext>
          </c:extLst>
        </c:ser>
        <c:ser>
          <c:idx val="10"/>
          <c:order val="10"/>
          <c:tx>
            <c:strRef>
              <c:f>Tabelle1!$L$1</c:f>
              <c:strCache>
                <c:ptCount val="1"/>
                <c:pt idx="0">
                  <c:v>11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Tabelle1!$L$2:$L$4</c:f>
              <c:numCache>
                <c:formatCode>General</c:formatCode>
                <c:ptCount val="3"/>
                <c:pt idx="0">
                  <c:v>6</c:v>
                </c:pt>
                <c:pt idx="1">
                  <c:v>47</c:v>
                </c:pt>
                <c:pt idx="2" formatCode="0.00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F13-4990-9C9E-424344515EB8}"/>
            </c:ext>
          </c:extLst>
        </c:ser>
        <c:ser>
          <c:idx val="11"/>
          <c:order val="11"/>
          <c:tx>
            <c:strRef>
              <c:f>Tabelle1!$M$1</c:f>
              <c:strCache>
                <c:ptCount val="1"/>
                <c:pt idx="0">
                  <c:v>12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Tabelle1!$M$2:$M$4</c:f>
              <c:numCache>
                <c:formatCode>General</c:formatCode>
                <c:ptCount val="3"/>
                <c:pt idx="0">
                  <c:v>5</c:v>
                </c:pt>
                <c:pt idx="1">
                  <c:v>36</c:v>
                </c:pt>
                <c:pt idx="2" formatCode="0.00">
                  <c:v>35.86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F13-4990-9C9E-424344515EB8}"/>
            </c:ext>
          </c:extLst>
        </c:ser>
        <c:ser>
          <c:idx val="12"/>
          <c:order val="12"/>
          <c:tx>
            <c:strRef>
              <c:f>Tabelle1!$N$1</c:f>
              <c:strCache>
                <c:ptCount val="1"/>
                <c:pt idx="0">
                  <c:v>13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Tabelle1!$N$2:$N$4</c:f>
              <c:numCache>
                <c:formatCode>General</c:formatCode>
                <c:ptCount val="3"/>
                <c:pt idx="0">
                  <c:v>4</c:v>
                </c:pt>
                <c:pt idx="1">
                  <c:v>25</c:v>
                </c:pt>
                <c:pt idx="2" formatCode="0.00">
                  <c:v>33.68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F13-4990-9C9E-424344515EB8}"/>
            </c:ext>
          </c:extLst>
        </c:ser>
        <c:ser>
          <c:idx val="13"/>
          <c:order val="13"/>
          <c:tx>
            <c:strRef>
              <c:f>Tabelle1!$O$1</c:f>
              <c:strCache>
                <c:ptCount val="1"/>
                <c:pt idx="0">
                  <c:v>14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Tabelle1!$O$2:$O$4</c:f>
              <c:numCache>
                <c:formatCode>General</c:formatCode>
                <c:ptCount val="3"/>
                <c:pt idx="0">
                  <c:v>5</c:v>
                </c:pt>
                <c:pt idx="1">
                  <c:v>34</c:v>
                </c:pt>
                <c:pt idx="2" formatCode="0.00">
                  <c:v>43.08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2F13-4990-9C9E-424344515EB8}"/>
            </c:ext>
          </c:extLst>
        </c:ser>
        <c:ser>
          <c:idx val="14"/>
          <c:order val="14"/>
          <c:tx>
            <c:strRef>
              <c:f>Tabelle1!$P$1</c:f>
              <c:strCache>
                <c:ptCount val="1"/>
                <c:pt idx="0">
                  <c:v>15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Tabelle1!$P$2:$P$4</c:f>
              <c:numCache>
                <c:formatCode>General</c:formatCode>
                <c:ptCount val="3"/>
                <c:pt idx="0">
                  <c:v>4</c:v>
                </c:pt>
                <c:pt idx="1">
                  <c:v>21</c:v>
                </c:pt>
                <c:pt idx="2" formatCode="0.00">
                  <c:v>29.18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F13-4990-9C9E-424344515EB8}"/>
            </c:ext>
          </c:extLst>
        </c:ser>
        <c:ser>
          <c:idx val="15"/>
          <c:order val="15"/>
          <c:tx>
            <c:strRef>
              <c:f>Tabelle1!$Q$1</c:f>
              <c:strCache>
                <c:ptCount val="1"/>
                <c:pt idx="0">
                  <c:v>16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Tabelle1!$A$2:$A$4</c:f>
              <c:strCache>
                <c:ptCount val="3"/>
                <c:pt idx="0">
                  <c:v>old Tübingen</c:v>
                </c:pt>
                <c:pt idx="1">
                  <c:v>best last year</c:v>
                </c:pt>
                <c:pt idx="2">
                  <c:v>new Tübingen</c:v>
                </c:pt>
              </c:strCache>
            </c:strRef>
          </c:cat>
          <c:val>
            <c:numRef>
              <c:f>Tabelle1!$Q$2:$Q$4</c:f>
              <c:numCache>
                <c:formatCode>General</c:formatCode>
                <c:ptCount val="3"/>
                <c:pt idx="0">
                  <c:v>3</c:v>
                </c:pt>
                <c:pt idx="1">
                  <c:v>20</c:v>
                </c:pt>
                <c:pt idx="2" formatCode="0.00">
                  <c:v>26.12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2F13-4990-9C9E-424344515E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35085440"/>
        <c:axId val="502774416"/>
      </c:barChart>
      <c:catAx>
        <c:axId val="3350854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774416"/>
        <c:crosses val="autoZero"/>
        <c:auto val="1"/>
        <c:lblAlgn val="ctr"/>
        <c:lblOffset val="100"/>
        <c:noMultiLvlLbl val="0"/>
      </c:catAx>
      <c:valAx>
        <c:axId val="502774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085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A7959C71-B73A-49FF-9308-B24F710812B5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D6790D8E-0C56-4F61-9B17-7A387442778A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anchor="ctr"/>
          <a:lstStyle/>
          <a:p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noProof="1"/>
              <a:t>Click to edit Master text styles</a:t>
            </a:r>
            <a:endParaRPr lang="en-US"/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US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/>
          <a:lstStyle/>
          <a:p>
            <a:fld id="{1399807D-D128-4837-BF84-5EA633F317AE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59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7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96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558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50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758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91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654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97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46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95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947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133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011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00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027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745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953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8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31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38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607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75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Rectangle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468FC2B-D455-4AC4-9C5E-9317124768F4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9807D-D128-4837-BF84-5EA633F317A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75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515100" cy="68580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/>
            <a:fld id="{047E157E-8DCB-4F70-A0AF-5EB586A91DD4}" type="datetime1">
              <a:rPr lang="en-US" smtClean="0">
                <a:solidFill>
                  <a:srgbClr val="FFFFFF"/>
                </a:solidFill>
              </a:rPr>
              <a:pPr algn="ctr"/>
              <a:t>2/26/2018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1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1B819-6633-4615-BB07-C55D005E14AD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28" name="Rectangl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35222-B196-4F9B-9AEC-1292459A754A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98645-E80F-450A-B756-91DCB9A8A25E}" type="datetime1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en-US" smtClean="0"/>
              <a:pPr/>
              <a:t>2/26/2018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‹Nr.›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en-US" smtClean="0"/>
              <a:pPr/>
              <a:t>2/26/2018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‹Nr.›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0183-A4F0-4B5F-923C-1EA91824690E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475A-FCA3-4B41-B368-0F71602C96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el und 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  <a:endParaRPr lang="en-US" dirty="0"/>
          </a:p>
        </p:txBody>
      </p:sp>
      <p:sp>
        <p:nvSpPr>
          <p:cNvPr id="3" name="Rectangle 3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4" name="Rectangle 4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de-DE" noProof="1"/>
              <a:t>Mastertextformat bearbeiten</a:t>
            </a:r>
          </a:p>
          <a:p>
            <a:pPr lvl="1"/>
            <a:r>
              <a:rPr lang="de-DE" noProof="1"/>
              <a:t>Zweite Ebene</a:t>
            </a:r>
          </a:p>
          <a:p>
            <a:pPr lvl="2"/>
            <a:r>
              <a:rPr lang="de-DE" noProof="1"/>
              <a:t>Dritte Ebene</a:t>
            </a:r>
          </a:p>
          <a:p>
            <a:pPr lvl="3"/>
            <a:r>
              <a:rPr lang="de-DE" noProof="1"/>
              <a:t>Vierte Ebene</a:t>
            </a:r>
          </a:p>
          <a:p>
            <a:pPr lvl="4"/>
            <a:r>
              <a:rPr lang="de-DE" noProof="1"/>
              <a:t>Fünfte Ebene</a:t>
            </a:r>
            <a:endParaRPr lang="en-US"/>
          </a:p>
        </p:txBody>
      </p:sp>
      <p:sp>
        <p:nvSpPr>
          <p:cNvPr id="5" name="Rectangl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50183-A4F0-4B5F-923C-1EA91824690E}" type="datetimeFigureOut">
              <a:rPr lang="en-US" smtClean="0"/>
              <a:pPr/>
              <a:t>2/26/2018</a:t>
            </a:fld>
            <a:endParaRPr lang="en-US" dirty="0"/>
          </a:p>
        </p:txBody>
      </p:sp>
      <p:sp>
        <p:nvSpPr>
          <p:cNvPr id="6" name="Rectangl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D475A-FCA3-4B41-B368-0F71602C96B4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E4606EA6-EFEA-4C30-9264-4F9291A5780D}" type="datetime1">
              <a:rPr lang="en-US" smtClean="0"/>
              <a:pPr/>
              <a:t>2/26/2018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‹Nr.›</a:t>
            </a:fld>
            <a:endParaRPr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</p:sldLayoutIdLst>
  <p:txStyles>
    <p:titleStyle>
      <a:lvl1pPr algn="l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/>
              <a:t>Graphen</a:t>
            </a:r>
            <a:r>
              <a:rPr lang="en-US" b="1" dirty="0"/>
              <a:t> und </a:t>
            </a:r>
            <a:r>
              <a:rPr lang="en-US" b="1" dirty="0" err="1"/>
              <a:t>Netzwerkalgorithmen</a:t>
            </a:r>
            <a:br>
              <a:rPr lang="en-US" b="1" dirty="0"/>
            </a:br>
            <a:endParaRPr lang="en-US" noProof="0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3" name="Rectang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WS 2017/2018			26.02.2018</a:t>
            </a:r>
            <a:endParaRPr lang="de-DE" noProof="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49BE5B-5E81-4B41-A945-9DECAC13D833}"/>
              </a:ext>
            </a:extLst>
          </p:cNvPr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Lukas </a:t>
            </a:r>
            <a:r>
              <a:rPr lang="en-US" dirty="0" err="1"/>
              <a:t>Holländer</a:t>
            </a:r>
            <a:r>
              <a:rPr lang="en-US" dirty="0"/>
              <a:t>, Christian </a:t>
            </a:r>
            <a:r>
              <a:rPr lang="en-US" dirty="0" err="1"/>
              <a:t>Geckeler</a:t>
            </a:r>
            <a:r>
              <a:rPr lang="en-US" dirty="0"/>
              <a:t>, Jan </a:t>
            </a:r>
            <a:r>
              <a:rPr lang="en-US" dirty="0" err="1"/>
              <a:t>Splett</a:t>
            </a:r>
            <a:r>
              <a:rPr lang="en-US" dirty="0"/>
              <a:t>, </a:t>
            </a:r>
            <a:r>
              <a:rPr lang="en-US" dirty="0" err="1"/>
              <a:t>Amadäus</a:t>
            </a:r>
            <a:r>
              <a:rPr lang="en-US" dirty="0"/>
              <a:t> </a:t>
            </a:r>
            <a:r>
              <a:rPr lang="en-US" dirty="0" err="1"/>
              <a:t>Spallek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Random </a:t>
            </a:r>
            <a:r>
              <a:rPr lang="en-US" dirty="0"/>
              <a:t>Movement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each iteration</a:t>
            </a:r>
          </a:p>
          <a:p>
            <a:r>
              <a:rPr lang="en-US" dirty="0"/>
              <a:t>Selects a node at random</a:t>
            </a:r>
          </a:p>
          <a:p>
            <a:r>
              <a:rPr lang="en-US" dirty="0"/>
              <a:t>Creates a number of random sample locations</a:t>
            </a:r>
          </a:p>
          <a:p>
            <a:r>
              <a:rPr lang="en-US" dirty="0"/>
              <a:t>Selects one at random that does not hurt the minimum angle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de-DE" noProof="0" dirty="0"/>
          </a:p>
        </p:txBody>
      </p:sp>
      <p:sp>
        <p:nvSpPr>
          <p:cNvPr id="5" name="Shape 192">
            <a:extLst>
              <a:ext uri="{FF2B5EF4-FFF2-40B4-BE49-F238E27FC236}">
                <a16:creationId xmlns:a16="http://schemas.microsoft.com/office/drawing/2014/main" id="{E5343C5E-DA1B-4024-A3A1-6C0CC6F1F19B}"/>
              </a:ext>
            </a:extLst>
          </p:cNvPr>
          <p:cNvSpPr/>
          <p:nvPr/>
        </p:nvSpPr>
        <p:spPr>
          <a:xfrm>
            <a:off x="5045600" y="5300600"/>
            <a:ext cx="200400" cy="1821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Shape 193">
            <a:extLst>
              <a:ext uri="{FF2B5EF4-FFF2-40B4-BE49-F238E27FC236}">
                <a16:creationId xmlns:a16="http://schemas.microsoft.com/office/drawing/2014/main" id="{0277D472-629B-4536-8796-0D5B434C35EF}"/>
              </a:ext>
            </a:extLst>
          </p:cNvPr>
          <p:cNvCxnSpPr>
            <a:stCxn id="5" idx="7"/>
          </p:cNvCxnSpPr>
          <p:nvPr/>
        </p:nvCxnSpPr>
        <p:spPr>
          <a:xfrm rot="10800000" flipH="1">
            <a:off x="5216652" y="4590168"/>
            <a:ext cx="1286100" cy="7371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Shape 194">
            <a:extLst>
              <a:ext uri="{FF2B5EF4-FFF2-40B4-BE49-F238E27FC236}">
                <a16:creationId xmlns:a16="http://schemas.microsoft.com/office/drawing/2014/main" id="{571CA047-4B1F-413E-90F0-46045B4CE7F5}"/>
              </a:ext>
            </a:extLst>
          </p:cNvPr>
          <p:cNvCxnSpPr>
            <a:stCxn id="5" idx="0"/>
          </p:cNvCxnSpPr>
          <p:nvPr/>
        </p:nvCxnSpPr>
        <p:spPr>
          <a:xfrm rot="10800000">
            <a:off x="4826900" y="4417100"/>
            <a:ext cx="318900" cy="8835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Shape 195">
            <a:extLst>
              <a:ext uri="{FF2B5EF4-FFF2-40B4-BE49-F238E27FC236}">
                <a16:creationId xmlns:a16="http://schemas.microsoft.com/office/drawing/2014/main" id="{3DE985CC-FA5A-42F2-8CBB-A81B7D11636D}"/>
              </a:ext>
            </a:extLst>
          </p:cNvPr>
          <p:cNvCxnSpPr>
            <a:stCxn id="5" idx="1"/>
          </p:cNvCxnSpPr>
          <p:nvPr/>
        </p:nvCxnSpPr>
        <p:spPr>
          <a:xfrm rot="10800000">
            <a:off x="4827148" y="4927068"/>
            <a:ext cx="247800" cy="4002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" name="Shape 196">
            <a:extLst>
              <a:ext uri="{FF2B5EF4-FFF2-40B4-BE49-F238E27FC236}">
                <a16:creationId xmlns:a16="http://schemas.microsoft.com/office/drawing/2014/main" id="{561C7F89-7145-4818-B677-37DE119818EA}"/>
              </a:ext>
            </a:extLst>
          </p:cNvPr>
          <p:cNvCxnSpPr>
            <a:stCxn id="5" idx="2"/>
          </p:cNvCxnSpPr>
          <p:nvPr/>
        </p:nvCxnSpPr>
        <p:spPr>
          <a:xfrm flipH="1">
            <a:off x="4098500" y="5391650"/>
            <a:ext cx="947100" cy="1458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Shape 197">
            <a:extLst>
              <a:ext uri="{FF2B5EF4-FFF2-40B4-BE49-F238E27FC236}">
                <a16:creationId xmlns:a16="http://schemas.microsoft.com/office/drawing/2014/main" id="{2CAEE450-AE94-4CD1-A174-524E666C7BC8}"/>
              </a:ext>
            </a:extLst>
          </p:cNvPr>
          <p:cNvCxnSpPr>
            <a:stCxn id="5" idx="3"/>
          </p:cNvCxnSpPr>
          <p:nvPr/>
        </p:nvCxnSpPr>
        <p:spPr>
          <a:xfrm flipH="1">
            <a:off x="4845148" y="5456032"/>
            <a:ext cx="229800" cy="245400"/>
          </a:xfrm>
          <a:prstGeom prst="straightConnector1">
            <a:avLst/>
          </a:prstGeom>
          <a:noFill/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Shape 198">
            <a:extLst>
              <a:ext uri="{FF2B5EF4-FFF2-40B4-BE49-F238E27FC236}">
                <a16:creationId xmlns:a16="http://schemas.microsoft.com/office/drawing/2014/main" id="{62BC9152-BE58-449F-9786-A2AA56BACF3D}"/>
              </a:ext>
            </a:extLst>
          </p:cNvPr>
          <p:cNvCxnSpPr>
            <a:stCxn id="5" idx="6"/>
          </p:cNvCxnSpPr>
          <p:nvPr/>
        </p:nvCxnSpPr>
        <p:spPr>
          <a:xfrm rot="10800000" flipH="1">
            <a:off x="5246000" y="5100350"/>
            <a:ext cx="919800" cy="291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Shape 199">
            <a:extLst>
              <a:ext uri="{FF2B5EF4-FFF2-40B4-BE49-F238E27FC236}">
                <a16:creationId xmlns:a16="http://schemas.microsoft.com/office/drawing/2014/main" id="{940049EB-97BA-4841-AA8F-25D735175AFF}"/>
              </a:ext>
            </a:extLst>
          </p:cNvPr>
          <p:cNvCxnSpPr>
            <a:stCxn id="5" idx="4"/>
          </p:cNvCxnSpPr>
          <p:nvPr/>
        </p:nvCxnSpPr>
        <p:spPr>
          <a:xfrm>
            <a:off x="5145800" y="5482700"/>
            <a:ext cx="81900" cy="655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38186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0437E0-48FE-40A1-A720-FF886DFC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Clinch Nodes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D4B758-9243-46E1-BF4D-E7ABF92515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67544" y="5157192"/>
            <a:ext cx="3660514" cy="6393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dirty="0"/>
              <a:t>Before clinching 37.88°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D48D01B-EF73-4877-B2E9-C0245F63C9FB}"/>
              </a:ext>
            </a:extLst>
          </p:cNvPr>
          <p:cNvSpPr txBox="1"/>
          <p:nvPr/>
        </p:nvSpPr>
        <p:spPr>
          <a:xfrm>
            <a:off x="4939692" y="5230624"/>
            <a:ext cx="376645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/>
              <a:t>After clinching 89.44°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F8BC557-3E16-4FA7-900B-A89E631D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7889"/>
            <a:ext cx="3766450" cy="330729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B02A6AF-E9CD-4F41-9AB2-4981948C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93" y="1807298"/>
            <a:ext cx="3766450" cy="32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373015406539177985/417327405372538890/unknown.png">
            <a:extLst>
              <a:ext uri="{FF2B5EF4-FFF2-40B4-BE49-F238E27FC236}">
                <a16:creationId xmlns:a16="http://schemas.microsoft.com/office/drawing/2014/main" id="{743E2E15-9DC5-4C0D-BD5A-629FB854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198" y="2420888"/>
            <a:ext cx="398738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High Degree Nodes </a:t>
            </a:r>
            <a:r>
              <a:rPr lang="en-US" dirty="0"/>
              <a:t>with two Axes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204420" y="2780928"/>
            <a:ext cx="5087660" cy="4526280"/>
          </a:xfrm>
        </p:spPr>
        <p:txBody>
          <a:bodyPr/>
          <a:lstStyle/>
          <a:p>
            <a:r>
              <a:rPr lang="en-US" dirty="0"/>
              <a:t>Goal: crossing angle near 90°</a:t>
            </a:r>
          </a:p>
          <a:p>
            <a:pPr lvl="1"/>
            <a:r>
              <a:rPr lang="en-US" dirty="0"/>
              <a:t>Find high degree nodes</a:t>
            </a:r>
          </a:p>
          <a:p>
            <a:pPr lvl="1"/>
            <a:r>
              <a:rPr lang="en-US" noProof="0" dirty="0"/>
              <a:t>Determine </a:t>
            </a:r>
            <a:r>
              <a:rPr lang="en-US" dirty="0"/>
              <a:t>corresponding axis</a:t>
            </a:r>
          </a:p>
          <a:p>
            <a:pPr lvl="1"/>
            <a:r>
              <a:rPr lang="en-US" noProof="0" dirty="0"/>
              <a:t>Move them out </a:t>
            </a:r>
            <a:r>
              <a:rPr lang="en-US" dirty="0"/>
              <a:t>along</a:t>
            </a:r>
            <a:r>
              <a:rPr lang="en-US" noProof="0" dirty="0"/>
              <a:t> the axis</a:t>
            </a:r>
          </a:p>
          <a:p>
            <a:pPr lvl="2"/>
            <a:r>
              <a:rPr lang="en-US" dirty="0"/>
              <a:t>Without overlapping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669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5134" y="5565600"/>
            <a:ext cx="3960000" cy="4104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90° 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498866" y="556425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89.78°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31576B2-353D-4472-8884-1E1980C721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5134" y="1990800"/>
            <a:ext cx="3960000" cy="34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C65E49E-29A1-44C0-9B87-B948DD1FB7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98866" y="1988840"/>
            <a:ext cx="3960000" cy="34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4AA6B39-939A-47B3-B7D9-93976D69E8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8797" y="0"/>
            <a:ext cx="1476000" cy="121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99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2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4735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88.23</a:t>
            </a:r>
            <a:r>
              <a:rPr lang="en-US" sz="2000" noProof="0" dirty="0"/>
              <a:t>°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4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88.7°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572F8F5-C630-462B-AAA9-CD371699EF3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3795BE3-55AF-4603-88AD-D28C8F5DBA53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0F285E4-3334-4CE1-A50D-3BA879B43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000" y="0"/>
            <a:ext cx="1476000" cy="120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7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3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178" y="5565600"/>
            <a:ext cx="3960000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90°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822" y="5565600"/>
            <a:ext cx="3959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89.95°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F150E0-97FD-4B8E-80BE-B12298BB24E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DB46732-506A-4F82-9CE3-0962AB129220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D199CB0-C23D-45E4-89A7-E2F33E8E091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8000" y="0"/>
            <a:ext cx="1476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90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4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702625" y="5565600"/>
            <a:ext cx="3960000" cy="4673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88.97° 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4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89.05°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AD91EE5-097C-4987-9CF2-8022EE696B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FAFF990-BAE3-4CBC-98F4-36BD97951F9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9679670-536A-46F9-87FB-752ADE31FD9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8000" y="3631"/>
            <a:ext cx="1476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3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5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80.4° 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609600" y="5565600"/>
            <a:ext cx="385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86.96°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4F6D84-F18D-41A5-BB12-E7B81398CDA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13B29A-70FB-46F5-9CBA-067F6647883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430E694-6303-4A70-82E7-8BCA2FF5466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8000" y="-3770"/>
            <a:ext cx="1476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54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6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90° 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4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89.72°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B3EE2FA-6C1A-49D9-9AB2-DEF599E5B6B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F4E5248-5BCC-4A89-8C70-6B95D9E02D3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2557458-672A-4C54-AAF0-8003B0C5B2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8000" y="0"/>
            <a:ext cx="147600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7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57300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56.537°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399" y="5565600"/>
            <a:ext cx="3957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63.62°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1C536B-5B8E-422C-8DED-91407698E0A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15C32EE-009E-4580-849F-A2BC74BFDD5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B47F845-7D01-48CD-822B-8B465DE49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753" y="0"/>
            <a:ext cx="1449247" cy="126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97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Overview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Task Description</a:t>
            </a:r>
          </a:p>
          <a:p>
            <a:r>
              <a:rPr lang="en-US"/>
              <a:t>Program </a:t>
            </a:r>
            <a:r>
              <a:rPr lang="en-US" dirty="0"/>
              <a:t>changes</a:t>
            </a:r>
          </a:p>
          <a:p>
            <a:r>
              <a:rPr lang="en-US" dirty="0"/>
              <a:t>Comparative series</a:t>
            </a:r>
            <a:endParaRPr lang="en-US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8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820180" y="5565600"/>
            <a:ext cx="3599312" cy="4891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84.95°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4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89.28°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EA7600-E7A2-4BB5-AACB-8A2D73211A6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91E4317-9E94-4A90-9014-2E6ACB0B9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-14374"/>
            <a:ext cx="1475656" cy="129814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FC6EF42-5FDC-4556-989E-FADEF1DFC5B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7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9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4490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59.885</a:t>
            </a:r>
            <a:endParaRPr lang="en-US" sz="2000" noProof="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5004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88.2°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4CEA8F-DEF7-496C-AF10-03A9473D218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53BA74C-EA7E-4048-BAB6-0CCBC3BCA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0"/>
            <a:ext cx="1475656" cy="129153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A80AE7E-7388-4CD0-83D4-4BB57E0E796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36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10</a:t>
            </a: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EDEFE-8695-4538-8ACC-76ACF1B0E24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</a:t>
            </a:r>
            <a:r>
              <a:rPr lang="en-US" sz="2000" noProof="0" dirty="0"/>
              <a:t>20.978°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0A7465C-F497-41DF-88B0-E7BFF7AB13C9}"/>
              </a:ext>
            </a:extLst>
          </p:cNvPr>
          <p:cNvSpPr txBox="1"/>
          <p:nvPr/>
        </p:nvSpPr>
        <p:spPr>
          <a:xfrm>
            <a:off x="609600" y="5565600"/>
            <a:ext cx="385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23.72°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09881EE-CF5F-4E28-A649-904FC11CA46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27B9936-D771-463C-B929-AC11CAB2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0"/>
            <a:ext cx="1475656" cy="129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611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11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716342" y="5565600"/>
            <a:ext cx="3927258" cy="4001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</a:t>
            </a:r>
            <a:r>
              <a:rPr lang="en-US" sz="2000" noProof="0" dirty="0"/>
              <a:t>46.684°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B51286-CD42-41F8-A394-30806483FE3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EB11B9F-4E1E-44B7-A362-96E0131A0719}"/>
              </a:ext>
            </a:extLst>
          </p:cNvPr>
          <p:cNvSpPr txBox="1"/>
          <p:nvPr/>
        </p:nvSpPr>
        <p:spPr>
          <a:xfrm>
            <a:off x="609600" y="5565600"/>
            <a:ext cx="381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72°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9980F29-0A05-45D8-8B49-CF3CAF518B0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EE7E0C3-8B6E-4893-8D69-5609B5822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0"/>
            <a:ext cx="1475656" cy="128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0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12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0" y="5565600"/>
            <a:ext cx="3960000" cy="329281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000" dirty="0"/>
              <a:t>Contest best last year </a:t>
            </a:r>
            <a:r>
              <a:rPr lang="en-US" sz="2000" noProof="0" dirty="0"/>
              <a:t>36.47°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D57BC18-DF6F-4D6B-BD07-491910CFF2E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AE771F-3AD6-4C04-A413-2AE83A315146}"/>
              </a:ext>
            </a:extLst>
          </p:cNvPr>
          <p:cNvSpPr txBox="1"/>
          <p:nvPr/>
        </p:nvSpPr>
        <p:spPr>
          <a:xfrm>
            <a:off x="500399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35.86°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880E8E2-7F9C-4864-B47E-6A968195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344" y="0"/>
            <a:ext cx="1475656" cy="129238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A53073C-015F-416D-8C8A-70DC69B21B9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3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13</a:t>
            </a: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9EFC39B-C152-4E8D-815E-3AFAC021E91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1" y="5565600"/>
            <a:ext cx="3960000" cy="39147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2000" dirty="0"/>
              <a:t>Contest best last year 25.456°</a:t>
            </a:r>
            <a:endParaRPr lang="en-US" sz="2000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F38C4A8-9C82-4C1A-B64C-091DE77D583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3AD49B5-972D-4A39-A701-0DCAC40FAD69}"/>
              </a:ext>
            </a:extLst>
          </p:cNvPr>
          <p:cNvSpPr txBox="1"/>
          <p:nvPr/>
        </p:nvSpPr>
        <p:spPr>
          <a:xfrm>
            <a:off x="500400" y="5565600"/>
            <a:ext cx="39600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33.68°</a:t>
            </a:r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8641FD-8EBA-4694-83D6-72A0831187E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668344" y="0"/>
            <a:ext cx="1475656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4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14</a:t>
            </a: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2279386-9B30-4776-AADC-44AAB2D8208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4683601" y="5565600"/>
            <a:ext cx="3960000" cy="5162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Contest best last year </a:t>
            </a:r>
            <a:r>
              <a:rPr lang="en-US" sz="2000" noProof="0" dirty="0"/>
              <a:t>33.52°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6AFAA3-D1A2-411F-8291-233817622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728" y="0"/>
            <a:ext cx="1445272" cy="126876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7F80FE-F0A4-4182-98A7-541F92B9EAF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DBC35BB-C335-4E87-9F27-5EE36A6279E5}"/>
              </a:ext>
            </a:extLst>
          </p:cNvPr>
          <p:cNvSpPr txBox="1"/>
          <p:nvPr/>
        </p:nvSpPr>
        <p:spPr>
          <a:xfrm>
            <a:off x="597793" y="5565600"/>
            <a:ext cx="385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Current best 43.08°</a:t>
            </a:r>
          </a:p>
        </p:txBody>
      </p:sp>
    </p:spTree>
    <p:extLst>
      <p:ext uri="{BB962C8B-B14F-4D97-AF65-F5344CB8AC3E}">
        <p14:creationId xmlns:p14="http://schemas.microsoft.com/office/powerpoint/2010/main" val="1264973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15</a:t>
            </a:r>
            <a:endParaRPr lang="en-US" noProof="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CD43D7-8C21-4B93-B991-A8AA3EA01E74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500400" y="5565600"/>
            <a:ext cx="3960000" cy="4902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en-US" sz="2000" noProof="0" dirty="0"/>
              <a:t>29.18°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F4D91CB-A52C-4DB4-A5CE-B1F0B93F6F6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3DF593E-B094-45C2-A4F5-9B7692D21F07}"/>
              </a:ext>
            </a:extLst>
          </p:cNvPr>
          <p:cNvSpPr txBox="1"/>
          <p:nvPr/>
        </p:nvSpPr>
        <p:spPr>
          <a:xfrm>
            <a:off x="46836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Contest best last year </a:t>
            </a:r>
            <a:r>
              <a:rPr lang="de-DE" sz="2000" dirty="0"/>
              <a:t>20.512°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574F13A-2253-45B1-993F-005B8EADD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201" y="-1185"/>
            <a:ext cx="1436799" cy="126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3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Graph 16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500400" y="5565600"/>
            <a:ext cx="3960000" cy="40904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000" dirty="0" err="1"/>
              <a:t>Current</a:t>
            </a:r>
            <a:r>
              <a:rPr lang="de-DE" sz="2000" dirty="0"/>
              <a:t> </a:t>
            </a:r>
            <a:r>
              <a:rPr lang="de-DE" sz="2000" dirty="0" err="1"/>
              <a:t>best</a:t>
            </a:r>
            <a:r>
              <a:rPr lang="de-DE" sz="2000" dirty="0"/>
              <a:t> </a:t>
            </a:r>
            <a:r>
              <a:rPr lang="en-US" sz="2000" noProof="0" dirty="0"/>
              <a:t>26.12°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3B93EEC-B34E-4297-917E-D3A1E43CFA9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83600" y="1990800"/>
            <a:ext cx="3960000" cy="342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38CF6E2-938A-4AE0-8FE2-496433A630A3}"/>
              </a:ext>
            </a:extLst>
          </p:cNvPr>
          <p:cNvSpPr txBox="1"/>
          <p:nvPr/>
        </p:nvSpPr>
        <p:spPr>
          <a:xfrm>
            <a:off x="4683600" y="5565600"/>
            <a:ext cx="396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Contest best last year </a:t>
            </a:r>
            <a:r>
              <a:rPr lang="de-DE" sz="2000" dirty="0"/>
              <a:t>19.835°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78B3524-8206-42DB-9693-871AD1DC8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586" y="0"/>
            <a:ext cx="1441414" cy="12731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0AC5AA-BB6E-4701-B6A0-86B7B58078A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0" y="1990800"/>
            <a:ext cx="396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50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Summary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noProof="0" dirty="0"/>
          </a:p>
          <a:p>
            <a:pPr marL="365760" lvl="1" indent="0">
              <a:buNone/>
            </a:pPr>
            <a:endParaRPr lang="en-US" noProof="0" dirty="0"/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7CD11A35-BE67-412E-86E8-EEDDE7984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1725140"/>
              </p:ext>
            </p:extLst>
          </p:nvPr>
        </p:nvGraphicFramePr>
        <p:xfrm>
          <a:off x="1524000" y="183134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98766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67A05D9-F947-43D0-81D6-95F850151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638" y="3995165"/>
            <a:ext cx="3059780" cy="2829667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B816673-353A-470C-8741-3DBCEB0C1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72816"/>
            <a:ext cx="3624880" cy="2204751"/>
          </a:xfrm>
          <a:prstGeom prst="rect">
            <a:avLst/>
          </a:prstGeom>
        </p:spPr>
      </p:pic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Description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5255496" cy="4526280"/>
          </a:xfrm>
        </p:spPr>
        <p:txBody>
          <a:bodyPr>
            <a:normAutofit lnSpcReduction="10000"/>
          </a:bodyPr>
          <a:lstStyle/>
          <a:p>
            <a:r>
              <a:rPr lang="en-US" noProof="0" dirty="0"/>
              <a:t>Improve the results from the last contest</a:t>
            </a:r>
          </a:p>
          <a:p>
            <a:r>
              <a:rPr lang="en-US" dirty="0"/>
              <a:t>Problem to solve: Crossing Angle Maximization</a:t>
            </a:r>
          </a:p>
          <a:p>
            <a:pPr lvl="1"/>
            <a:r>
              <a:rPr lang="en-US" dirty="0"/>
              <a:t>Input: arbitrary graph</a:t>
            </a:r>
          </a:p>
          <a:p>
            <a:pPr lvl="1"/>
            <a:r>
              <a:rPr lang="en-US" dirty="0"/>
              <a:t>Output: straight-line embedding with integer vertex coordinates</a:t>
            </a:r>
          </a:p>
          <a:p>
            <a:pPr lvl="1"/>
            <a:r>
              <a:rPr lang="en-US" dirty="0"/>
              <a:t>Objective: maximize the smallest angle between any crossing edges</a:t>
            </a:r>
          </a:p>
        </p:txBody>
      </p:sp>
    </p:spTree>
    <p:extLst>
      <p:ext uri="{BB962C8B-B14F-4D97-AF65-F5344CB8AC3E}">
        <p14:creationId xmlns:p14="http://schemas.microsoft.com/office/powerpoint/2010/main" val="4081972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 of the initial Program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Sidebar</a:t>
            </a:r>
          </a:p>
          <a:p>
            <a:pPr lvl="1"/>
            <a:r>
              <a:rPr lang="en-US" dirty="0"/>
              <a:t>Force algorithm</a:t>
            </a:r>
          </a:p>
          <a:p>
            <a:pPr lvl="1"/>
            <a:r>
              <a:rPr lang="en-US" dirty="0"/>
              <a:t>Genetic algorithm</a:t>
            </a:r>
          </a:p>
          <a:p>
            <a:r>
              <a:rPr lang="en-US" dirty="0"/>
              <a:t>Menu Bar</a:t>
            </a:r>
          </a:p>
          <a:p>
            <a:pPr lvl="1"/>
            <a:r>
              <a:rPr lang="en-US" dirty="0"/>
              <a:t>Multiple layout function in </a:t>
            </a:r>
            <a:r>
              <a:rPr lang="en-US" i="1" dirty="0" err="1"/>
              <a:t>yFiles</a:t>
            </a:r>
            <a:r>
              <a:rPr lang="en-US" i="1" dirty="0"/>
              <a:t> Layout</a:t>
            </a:r>
            <a:r>
              <a:rPr lang="en-US" dirty="0"/>
              <a:t> and </a:t>
            </a:r>
            <a:r>
              <a:rPr lang="en-US" i="1" dirty="0"/>
              <a:t>Layout</a:t>
            </a:r>
          </a:p>
          <a:p>
            <a:r>
              <a:rPr lang="en-US" dirty="0"/>
              <a:t>Gridding was only a simple round function without output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1840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UI of the initial Program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Force -&gt; slope force </a:t>
            </a:r>
            <a:r>
              <a:rPr lang="en-US" dirty="0" err="1"/>
              <a:t>zusätzlich</a:t>
            </a:r>
            <a:r>
              <a:rPr lang="en-US" dirty="0"/>
              <a:t>, Genetic</a:t>
            </a:r>
          </a:p>
          <a:p>
            <a:r>
              <a:rPr lang="en-US" dirty="0"/>
              <a:t>Improved UI</a:t>
            </a:r>
            <a:endParaRPr lang="en-US" noProof="0" dirty="0"/>
          </a:p>
          <a:p>
            <a:r>
              <a:rPr lang="en-US" noProof="0" dirty="0" err="1"/>
              <a:t>Griding</a:t>
            </a:r>
            <a:r>
              <a:rPr lang="en-US" noProof="0" dirty="0"/>
              <a:t> war </a:t>
            </a:r>
            <a:r>
              <a:rPr lang="en-US" noProof="0" dirty="0" err="1"/>
              <a:t>nur</a:t>
            </a:r>
            <a:r>
              <a:rPr lang="en-US" noProof="0" dirty="0"/>
              <a:t> </a:t>
            </a:r>
            <a:r>
              <a:rPr lang="en-US" noProof="0" dirty="0" err="1"/>
              <a:t>runden</a:t>
            </a:r>
            <a:r>
              <a:rPr lang="en-US" noProof="0" dirty="0"/>
              <a:t> (</a:t>
            </a:r>
            <a:r>
              <a:rPr lang="en-US" noProof="0" dirty="0" err="1"/>
              <a:t>ohne</a:t>
            </a:r>
            <a:r>
              <a:rPr lang="en-US" noProof="0" dirty="0"/>
              <a:t> </a:t>
            </a:r>
            <a:r>
              <a:rPr lang="en-US" noProof="0" dirty="0" err="1"/>
              <a:t>ausgabe</a:t>
            </a:r>
            <a:r>
              <a:rPr lang="en-US" noProof="0" dirty="0"/>
              <a:t>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4160C32-7F9C-459F-9A64-E0B97B5E8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52" y="1600200"/>
            <a:ext cx="8280920" cy="49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0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improvements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Random Movement</a:t>
            </a:r>
          </a:p>
          <a:p>
            <a:r>
              <a:rPr lang="en-US" dirty="0"/>
              <a:t>Slope force, an addition for the force algorithm</a:t>
            </a:r>
          </a:p>
          <a:p>
            <a:r>
              <a:rPr lang="en-US" dirty="0"/>
              <a:t>Clinch Nodes</a:t>
            </a:r>
          </a:p>
          <a:p>
            <a:r>
              <a:rPr lang="en-US" dirty="0"/>
              <a:t>Gridding algorithm, improved gridding</a:t>
            </a:r>
          </a:p>
          <a:p>
            <a:r>
              <a:rPr lang="en-US" dirty="0"/>
              <a:t>Fraysseix-</a:t>
            </a:r>
            <a:r>
              <a:rPr lang="en-US" dirty="0" err="1"/>
              <a:t>Pach</a:t>
            </a:r>
            <a:r>
              <a:rPr lang="en-US" dirty="0"/>
              <a:t>-Pollack algorithm</a:t>
            </a:r>
          </a:p>
          <a:p>
            <a:r>
              <a:rPr lang="en-US" dirty="0"/>
              <a:t>Remove and reinsert nodes</a:t>
            </a:r>
          </a:p>
          <a:p>
            <a:r>
              <a:rPr lang="en-US" dirty="0"/>
              <a:t>Remove and reinsert chains</a:t>
            </a:r>
          </a:p>
          <a:p>
            <a:r>
              <a:rPr lang="de-DE" dirty="0"/>
              <a:t>N</a:t>
            </a:r>
            <a:r>
              <a:rPr lang="en-US" dirty="0"/>
              <a:t>ow its easy to add new algorithms</a:t>
            </a:r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66186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Usability improvements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sidebar</a:t>
            </a:r>
          </a:p>
          <a:p>
            <a:r>
              <a:rPr lang="en-US" dirty="0"/>
              <a:t>All algorithm's parameters configurable on the fly</a:t>
            </a:r>
          </a:p>
          <a:p>
            <a:r>
              <a:rPr lang="en-US" dirty="0"/>
              <a:t>Output box, Graph info</a:t>
            </a:r>
          </a:p>
          <a:p>
            <a:r>
              <a:rPr lang="en-US" dirty="0"/>
              <a:t>Show minimum Angle</a:t>
            </a:r>
          </a:p>
          <a:p>
            <a:r>
              <a:rPr lang="en-US" dirty="0"/>
              <a:t>Manual Mode</a:t>
            </a:r>
          </a:p>
          <a:p>
            <a:r>
              <a:rPr lang="en-US" dirty="0"/>
              <a:t>Show best</a:t>
            </a:r>
          </a:p>
          <a:p>
            <a:r>
              <a:rPr lang="en-US" dirty="0"/>
              <a:t>Parallel runs</a:t>
            </a:r>
          </a:p>
          <a:p>
            <a:endParaRPr lang="en-US" dirty="0"/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0297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Codebase Changes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Refactored and Cleaner Code</a:t>
            </a:r>
          </a:p>
          <a:p>
            <a:r>
              <a:rPr lang="en-US" dirty="0"/>
              <a:t>Readme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222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noProof="0" dirty="0">
                <a:solidFill>
                  <a:schemeClr val="tx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Add new algorithms</a:t>
            </a:r>
            <a:endParaRPr lang="en-US" noProof="0" dirty="0"/>
          </a:p>
        </p:txBody>
      </p:sp>
      <p:sp>
        <p:nvSpPr>
          <p:cNvPr id="3" name="Rectangle 3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noProof="0" dirty="0"/>
              <a:t>Requires three </a:t>
            </a:r>
            <a:r>
              <a:rPr lang="en-US" dirty="0"/>
              <a:t>things</a:t>
            </a:r>
            <a:r>
              <a:rPr lang="en-US" noProof="0" dirty="0"/>
              <a:t>:</a:t>
            </a:r>
          </a:p>
          <a:p>
            <a:r>
              <a:rPr lang="en-US" noProof="0" dirty="0"/>
              <a:t>The logic of the algorithm 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layout.algo.execution.ILayout</a:t>
            </a:r>
            <a:endParaRPr lang="en-US" noProof="0" dirty="0"/>
          </a:p>
          <a:p>
            <a:r>
              <a:rPr lang="en-US" dirty="0"/>
              <a:t>Set of parameters</a:t>
            </a:r>
          </a:p>
          <a:p>
            <a:pPr lvl="1"/>
            <a:r>
              <a:rPr lang="en-US" dirty="0"/>
              <a:t> </a:t>
            </a:r>
            <a:r>
              <a:rPr lang="en-US" dirty="0" err="1"/>
              <a:t>layout.algo.layoutinterface.Iconfigurator</a:t>
            </a:r>
            <a:endParaRPr lang="en-US" dirty="0"/>
          </a:p>
          <a:p>
            <a:r>
              <a:rPr lang="en-US" noProof="0" dirty="0"/>
              <a:t>Adding in the view</a:t>
            </a:r>
          </a:p>
          <a:p>
            <a:pPr lvl="1"/>
            <a:r>
              <a:rPr lang="en-US" dirty="0" err="1"/>
              <a:t>sidepanel.InitSidePanel#initSidePanel</a:t>
            </a:r>
            <a:r>
              <a:rPr lang="en-US" dirty="0"/>
              <a:t>()</a:t>
            </a:r>
          </a:p>
          <a:p>
            <a:pPr marL="365760" lvl="1" indent="0">
              <a:buNone/>
            </a:pPr>
            <a:endParaRPr lang="en-US" dirty="0"/>
          </a:p>
          <a:p>
            <a:pPr marL="45720" indent="0">
              <a:buNone/>
            </a:pPr>
            <a:r>
              <a:rPr lang="en-US" noProof="0" dirty="0"/>
              <a:t>More in the readme</a:t>
            </a:r>
          </a:p>
        </p:txBody>
      </p:sp>
    </p:spTree>
    <p:extLst>
      <p:ext uri="{BB962C8B-B14F-4D97-AF65-F5344CB8AC3E}">
        <p14:creationId xmlns:p14="http://schemas.microsoft.com/office/powerpoint/2010/main" val="19271808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lathea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F7915"/>
      </a:hlink>
      <a:folHlink>
        <a:srgbClr val="99660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FAF3E8"/>
      </a:lt2>
      <a:accent1>
        <a:srgbClr val="5C83B4"/>
      </a:accent1>
      <a:accent2>
        <a:srgbClr val="C0504D"/>
      </a:accent2>
      <a:accent3>
        <a:srgbClr val="9DBB61"/>
      </a:accent3>
      <a:accent4>
        <a:srgbClr val="8066A0"/>
      </a:accent4>
      <a:accent5>
        <a:srgbClr val="4BACC6"/>
      </a:accent5>
      <a:accent6>
        <a:srgbClr val="F59D5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JhengHei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</a:minorFont>
    </a:fontScheme>
    <a:fmtScheme name="Office">
      <a: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hade val="100000"/>
                <a:satMod val="133000"/>
              </a:schemeClr>
            </a:gs>
            <a:gs pos="15000">
              <a:schemeClr val="phClr">
                <a:tint val="50000"/>
                <a:shade val="100000"/>
                <a:satMod val="140000"/>
              </a:schemeClr>
            </a:gs>
            <a:gs pos="100000">
              <a:schemeClr val="phClr">
                <a:tint val="1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75000"/>
                <a:satMod val="160000"/>
              </a:schemeClr>
            </a:gs>
            <a:gs pos="62000">
              <a:schemeClr val="phClr">
                <a:tint val="100000"/>
                <a:shade val="100000"/>
                <a:satMod val="125000"/>
              </a:schemeClr>
            </a:gs>
            <a:gs pos="100000">
              <a:schemeClr val="phClr">
                <a:tint val="80000"/>
                <a:shade val="100000"/>
                <a:satMod val="140000"/>
              </a:schemeClr>
            </a:gs>
          </a:gsLst>
          <a:lin ang="16200000" scaled="1"/>
        </a:gradFill>
      </a:fillStyleLst>
      <a:lnStyleLst>
        <a:ln w="12700">
          <a:solidFill>
            <a:schemeClr val="phClr"/>
          </a:solidFill>
          <a:prstDash val="solid"/>
        </a:ln>
        <a:ln w="25400">
          <a:solidFill>
            <a:schemeClr val="phClr"/>
          </a:solidFill>
          <a:prstDash val="solid"/>
        </a:ln>
        <a:ln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61176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  <a:effectStyle>
          <a:effectLst>
            <a:reflection blurRad="12700" stA="25000" endPos="28000" dist="38100" dir="5400000" sy="-100000" rotWithShape="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>
                <a:tint val="100000"/>
                <a:shade val="100000"/>
                <a:satMod val="100000"/>
              </a:schemeClr>
            </a:contourClr>
          </a:sp3d>
        </a:effectStyle>
      </a:effectStyleLst>
      <a:bgFillStyleLst>
        <a:solidFill>
          <a:schemeClr val="phClr">
            <a:tint val="100000"/>
            <a:shade val="100000"/>
            <a:satMod val="100000"/>
          </a:schemeClr>
        </a:soli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40000">
              <a:schemeClr val="phClr">
                <a:shade val="70000"/>
                <a:satMod val="145000"/>
              </a:schemeClr>
            </a:gs>
            <a:gs pos="100000">
              <a:schemeClr val="phClr">
                <a:tint val="85000"/>
                <a:satMod val="15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A11D3E0-85BC-4761-9F89-41C4A45AC6E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Marketingplan</Template>
  <TotalTime>0</TotalTime>
  <Words>542</Words>
  <Application>Microsoft Office PowerPoint</Application>
  <PresentationFormat>Bildschirmpräsentation (4:3)</PresentationFormat>
  <Paragraphs>176</Paragraphs>
  <Slides>29</Slides>
  <Notes>28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Calibri</vt:lpstr>
      <vt:lpstr>Tw Cen MT</vt:lpstr>
      <vt:lpstr>Wingdings</vt:lpstr>
      <vt:lpstr>Wingdings 2</vt:lpstr>
      <vt:lpstr>Galathea</vt:lpstr>
      <vt:lpstr>Graphen und Netzwerkalgorithmen </vt:lpstr>
      <vt:lpstr>Overview</vt:lpstr>
      <vt:lpstr>Task Description</vt:lpstr>
      <vt:lpstr>Feature of the initial Program</vt:lpstr>
      <vt:lpstr>UI of the initial Program</vt:lpstr>
      <vt:lpstr>Functional improvements</vt:lpstr>
      <vt:lpstr>Usability improvements</vt:lpstr>
      <vt:lpstr>Codebase Changes</vt:lpstr>
      <vt:lpstr>Add new algorithms</vt:lpstr>
      <vt:lpstr>Random Movement</vt:lpstr>
      <vt:lpstr>Clinch Nodes</vt:lpstr>
      <vt:lpstr>High Degree Nodes with two Axes</vt:lpstr>
      <vt:lpstr>Graph 1</vt:lpstr>
      <vt:lpstr>Graph 2</vt:lpstr>
      <vt:lpstr>Graph 3</vt:lpstr>
      <vt:lpstr>Graph 4</vt:lpstr>
      <vt:lpstr>Graph 5</vt:lpstr>
      <vt:lpstr>Graph 6</vt:lpstr>
      <vt:lpstr>Graph 7</vt:lpstr>
      <vt:lpstr>Graph 8</vt:lpstr>
      <vt:lpstr>Graph 9</vt:lpstr>
      <vt:lpstr>Graph 10</vt:lpstr>
      <vt:lpstr>Graph 11</vt:lpstr>
      <vt:lpstr>Graph 12</vt:lpstr>
      <vt:lpstr>Graph 13</vt:lpstr>
      <vt:lpstr>Graph 14</vt:lpstr>
      <vt:lpstr>Graph 15</vt:lpstr>
      <vt:lpstr>Graph 16</vt:lpstr>
      <vt:lpstr>Results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2018-02-24T17:19:38Z</dcterms:created>
  <dcterms:modified xsi:type="dcterms:W3CDTF">2018-02-26T16:55:10Z</dcterms:modified>
  <cp:contentStatus>Endgültig</cp:contentStatus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TC101079699990</vt:lpwstr>
  </property>
  <property fmtid="{D5CDD505-2E9C-101B-9397-08002B2CF9AE}" pid="3" name="_MarkAsFinal">
    <vt:bool>true</vt:bool>
  </property>
</Properties>
</file>